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Proxima Nova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A46A6086-005E-4A77-8CAC-1CABB9A91AAD}">
  <a:tblStyle styleId="{A46A6086-005E-4A77-8CAC-1CABB9A91AA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ProximaNova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roximaNova-italic.fntdata"/><Relationship Id="rId25" Type="http://schemas.openxmlformats.org/officeDocument/2006/relationships/font" Target="fonts/ProximaNova-bold.fntdata"/><Relationship Id="rId27" Type="http://schemas.openxmlformats.org/officeDocument/2006/relationships/font" Target="fonts/ProximaNov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Dan; Presentation time goal: 10-15 minutes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a4d5e6344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a4d5e6344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Aron, ~1-2 in^3 plastic per person, comes to ~$105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a4a94f44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a4a94f44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a4a94f44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a4a94f44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Aron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a1b18028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a1b18028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Aron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a0c4ead1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a0c4ead1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of us - have audience guess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a4d5e6344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a4d5e6344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 show them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a4d5e6344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a4d5e6344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Collin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3c83b9714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3c83b9714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a4d5e6344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a4d5e6344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3c83b9714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3c83b9714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Dan; define persistence of vision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3c83b9714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3c83b9714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a4a94f44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a4a94f44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Collin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a4b8a746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a4b8a746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Aron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a4b8a746a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a4b8a746a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a4b8a746a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a4b8a746a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Collin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a4b8a746a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a4b8a746a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a4d5e634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a4d5e634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Skip past this slide really quickly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Relationship Id="rId5" Type="http://schemas.openxmlformats.org/officeDocument/2006/relationships/image" Target="../media/image19.png"/><Relationship Id="rId6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Persistence of Vision Wands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Aron, Ben, Collin, Dan [ABCD]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Operation Harry Potter</a:t>
            </a:r>
            <a:endParaRPr i="1"/>
          </a:p>
        </p:txBody>
      </p:sp>
      <p:pic>
        <p:nvPicPr>
          <p:cNvPr id="61" name="Google Shape;61;p13"/>
          <p:cNvPicPr preferRelativeResize="0"/>
          <p:nvPr/>
        </p:nvPicPr>
        <p:blipFill rotWithShape="1">
          <a:blip r:embed="rId3">
            <a:alphaModFix/>
          </a:blip>
          <a:srcRect b="29847" l="40388" r="9694" t="32336"/>
          <a:stretch/>
        </p:blipFill>
        <p:spPr>
          <a:xfrm>
            <a:off x="5468524" y="3182323"/>
            <a:ext cx="2910874" cy="165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Materials</a:t>
            </a:r>
            <a:endParaRPr/>
          </a:p>
        </p:txBody>
      </p:sp>
      <p:graphicFrame>
        <p:nvGraphicFramePr>
          <p:cNvPr id="130" name="Google Shape;130;p22"/>
          <p:cNvGraphicFramePr/>
          <p:nvPr/>
        </p:nvGraphicFramePr>
        <p:xfrm>
          <a:off x="364538" y="1221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{A46A6086-005E-4A77-8CAC-1CABB9A91AAD}</a:tableStyleId>
              </a:tblPr>
              <a:tblGrid>
                <a:gridCol w="1173575"/>
                <a:gridCol w="1173575"/>
                <a:gridCol w="1655850"/>
                <a:gridCol w="1096400"/>
                <a:gridCol w="932450"/>
                <a:gridCol w="1009600"/>
                <a:gridCol w="1173575"/>
              </a:tblGrid>
              <a:tr h="273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Item Number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Item Name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Description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Seller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Unit Price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Units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 Price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</a:tr>
              <a:tr h="392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ATtiny84 Chip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14 pins, 8kb memory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Sparkfun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$2.95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$11.80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</a:tr>
              <a:tr h="27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14 pin socket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ATtiny84 fits inside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Sparkfun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$0.50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$2.00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</a:tr>
              <a:tr h="27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330 Ohm Resistors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 pack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Sparkfun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$0.95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$2.85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</a:tr>
              <a:tr h="392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Super Bright LEDs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100 pack (yellow)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Sparkfun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$19.95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$19.95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</a:tr>
              <a:tr h="392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9V Battery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Just a standard battery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Sparkfun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$1.95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$7.80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</a:tr>
              <a:tr h="392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Black hook-up wire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25' of wire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Sparkfun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$2.95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$2.95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</a:tr>
              <a:tr h="27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Voltage regulator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3.3V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Sparkfun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$1.95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$7.80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</a:tr>
              <a:tr h="392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9V Snap Connector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 connecting battery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Sparkfun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$1.25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$5.00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</a:tr>
              <a:tr h="27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Power switch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 turning on and off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Sparkfun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$1.35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$5.40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</a:tr>
              <a:tr h="273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Total: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Price of plastic +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$65.55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5400" marB="25400" marR="25400" marL="25400" anchor="b"/>
                </a:tc>
              </a:tr>
            </a:tbl>
          </a:graphicData>
        </a:graphic>
      </p:graphicFrame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8625" y="2982863"/>
            <a:ext cx="268000" cy="20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Circuits</a:t>
            </a:r>
            <a:endParaRPr/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9V battery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SPDT mini power switch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Voltage regulator - 9V to 3.3V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14 pin ATtiny84 chip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Super Bright LEDs (9,10, or 11) and 330 ohm resistors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LED pin number misunderstandings</a:t>
            </a:r>
            <a:endParaRPr/>
          </a:p>
        </p:txBody>
      </p:sp>
      <p:pic>
        <p:nvPicPr>
          <p:cNvPr descr="Screenshot (2).png" id="138" name="Google Shape;1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6650" y="975250"/>
            <a:ext cx="4305426" cy="319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6275" y="1152475"/>
            <a:ext cx="488026" cy="366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</a:t>
            </a:r>
            <a:endParaRPr/>
          </a:p>
        </p:txBody>
      </p:sp>
      <p:sp>
        <p:nvSpPr>
          <p:cNvPr id="145" name="Google Shape;145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Upload to the ATtiny84 chip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Used an array with 1’s and 0’s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Defined sections of the array as letters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uploading message, you only type it</a:t>
            </a:r>
            <a:endParaRPr/>
          </a:p>
        </p:txBody>
      </p:sp>
      <p:pic>
        <p:nvPicPr>
          <p:cNvPr id="146" name="Google Shape;146;p24"/>
          <p:cNvPicPr preferRelativeResize="0"/>
          <p:nvPr/>
        </p:nvPicPr>
        <p:blipFill rotWithShape="1">
          <a:blip r:embed="rId3">
            <a:alphaModFix/>
          </a:blip>
          <a:srcRect b="19504" l="0" r="0" t="0"/>
          <a:stretch/>
        </p:blipFill>
        <p:spPr>
          <a:xfrm>
            <a:off x="1476601" y="2649475"/>
            <a:ext cx="4511249" cy="226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29100" y="535625"/>
            <a:ext cx="268000" cy="20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Pseudo-code</a:t>
            </a:r>
            <a:endParaRPr/>
          </a:p>
        </p:txBody>
      </p:sp>
      <p:sp>
        <p:nvSpPr>
          <p:cNvPr id="153" name="Google Shape;153;p25"/>
          <p:cNvSpPr txBox="1"/>
          <p:nvPr>
            <p:ph idx="1" type="body"/>
          </p:nvPr>
        </p:nvSpPr>
        <p:spPr>
          <a:xfrm>
            <a:off x="311700" y="1152475"/>
            <a:ext cx="4266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A = 0;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B = 1;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message = {A,B,B,A}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alphabet = {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{0,1,1,1,1,0,   1,1,1,1,1,0, … },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{1,0,0,0,0,1,   1,0,0,0,0,1, … },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{1,0,0,0,0,1,   1,0,0,0,0,1, … },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{1,0,0,0,0,1,   1,0,0,0,0,1, … },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{1,0,0,0,0,1,   1,0,0,0,1,0, … },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{1,1,1,1,1,1,   1,1,1,1,0,0, … },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{1,0,0,0,0,1,   1,0,0,0,1,0, … },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{1,0,0,0,0,1,   1,0,0,0,0,1, … },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{1,0,0,0,0,1,   1,0,0,0,0,1, … },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{1,0,0,0,0,1,   1,0,0,0,0,1, … },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{1,0,0,0,0,1,   1,1,1,1,1,0, … }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4578000" y="1152475"/>
            <a:ext cx="4266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for letter in message: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  find letter in alphabet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  for column in letter: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    for number in column: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      write number to LED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55" name="Google Shape;155;p25"/>
          <p:cNvCxnSpPr/>
          <p:nvPr/>
        </p:nvCxnSpPr>
        <p:spPr>
          <a:xfrm>
            <a:off x="4554300" y="1026500"/>
            <a:ext cx="0" cy="365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Message</a:t>
            </a:r>
            <a:endParaRPr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Aron - Hello, World!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Ben - Merry Christmas!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Collin - Pittsburgh Steelers!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Dan - Happy Holidays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Photos</a:t>
            </a:r>
            <a:endParaRPr/>
          </a:p>
        </p:txBody>
      </p:sp>
      <p:pic>
        <p:nvPicPr>
          <p:cNvPr id="167" name="Google Shape;167;p27"/>
          <p:cNvPicPr preferRelativeResize="0"/>
          <p:nvPr/>
        </p:nvPicPr>
        <p:blipFill rotWithShape="1">
          <a:blip r:embed="rId3">
            <a:alphaModFix/>
          </a:blip>
          <a:srcRect b="0" l="30545" r="0" t="0"/>
          <a:stretch/>
        </p:blipFill>
        <p:spPr>
          <a:xfrm>
            <a:off x="2254225" y="367313"/>
            <a:ext cx="2228775" cy="28052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7"/>
          <p:cNvPicPr preferRelativeResize="0"/>
          <p:nvPr/>
        </p:nvPicPr>
        <p:blipFill rotWithShape="1">
          <a:blip r:embed="rId4">
            <a:alphaModFix/>
          </a:blip>
          <a:srcRect b="50731" l="0" r="0" t="0"/>
          <a:stretch/>
        </p:blipFill>
        <p:spPr>
          <a:xfrm>
            <a:off x="4249825" y="2675075"/>
            <a:ext cx="3409613" cy="2239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7"/>
          <p:cNvPicPr preferRelativeResize="0"/>
          <p:nvPr/>
        </p:nvPicPr>
        <p:blipFill rotWithShape="1">
          <a:blip r:embed="rId5">
            <a:alphaModFix/>
          </a:blip>
          <a:srcRect b="41550" l="14101" r="19567" t="20507"/>
          <a:stretch/>
        </p:blipFill>
        <p:spPr>
          <a:xfrm>
            <a:off x="657900" y="2562175"/>
            <a:ext cx="2936952" cy="2239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7"/>
          <p:cNvPicPr preferRelativeResize="0"/>
          <p:nvPr/>
        </p:nvPicPr>
        <p:blipFill rotWithShape="1">
          <a:blip r:embed="rId6">
            <a:alphaModFix/>
          </a:blip>
          <a:srcRect b="48535" l="0" r="11613" t="22569"/>
          <a:stretch/>
        </p:blipFill>
        <p:spPr>
          <a:xfrm>
            <a:off x="4454725" y="779075"/>
            <a:ext cx="3409627" cy="1486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Small List of Challenges</a:t>
            </a:r>
            <a:endParaRPr/>
          </a:p>
        </p:txBody>
      </p:sp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Printer is stupid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Broken LEDs and/or Resistors and/or Wires and/or Pins and/or Collin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ATtiny84 pinout picture lied to us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Soldering iron + plastic = bad times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Fitting everything inside our cases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Ben burnt two of his LEDs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Cutting and burning ourselves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Aron broke his ATtiny84 chip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Forgetting to put on shrinkwrap before soldering</a:t>
            </a:r>
            <a:endParaRPr/>
          </a:p>
        </p:txBody>
      </p:sp>
      <p:pic>
        <p:nvPicPr>
          <p:cNvPr id="177" name="Google Shape;17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9375" y="1864950"/>
            <a:ext cx="1602825" cy="107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5513" y="2944175"/>
            <a:ext cx="2245750" cy="82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3975" y="140275"/>
            <a:ext cx="226675" cy="170006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 txBox="1"/>
          <p:nvPr/>
        </p:nvSpPr>
        <p:spPr>
          <a:xfrm>
            <a:off x="7051125" y="1985325"/>
            <a:ext cx="1342500" cy="1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https://c2.staticflickr.com/</a:t>
            </a:r>
            <a:endParaRPr sz="800"/>
          </a:p>
        </p:txBody>
      </p:sp>
      <p:sp>
        <p:nvSpPr>
          <p:cNvPr id="181" name="Google Shape;181;p28"/>
          <p:cNvSpPr txBox="1"/>
          <p:nvPr/>
        </p:nvSpPr>
        <p:spPr>
          <a:xfrm>
            <a:off x="7305450" y="3269475"/>
            <a:ext cx="1406100" cy="1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http://highlowtech.org/</a:t>
            </a:r>
            <a:endParaRPr sz="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87" name="Google Shape;187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Anderson, B., &amp; Anderson, J. (1993). The Myth of Persistence of Vision Revisited . </a:t>
            </a:r>
            <a:r>
              <a:rPr i="1" lang="en" sz="1200">
                <a:latin typeface="Times New Roman"/>
                <a:ea typeface="Times New Roman"/>
                <a:cs typeface="Times New Roman"/>
                <a:sym typeface="Times New Roman"/>
              </a:rPr>
              <a:t>Journal of </a:t>
            </a:r>
            <a:endParaRPr i="1"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latin typeface="Times New Roman"/>
                <a:ea typeface="Times New Roman"/>
                <a:cs typeface="Times New Roman"/>
                <a:sym typeface="Times New Roman"/>
              </a:rPr>
              <a:t>Film and Video, 45(1), 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3-12. Retrieved from http://www.jstor.org/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B2ocled (n.d.). </a:t>
            </a:r>
            <a:r>
              <a:rPr i="1" lang="en" sz="1200">
                <a:latin typeface="Times New Roman"/>
                <a:ea typeface="Times New Roman"/>
                <a:cs typeface="Times New Roman"/>
                <a:sym typeface="Times New Roman"/>
              </a:rPr>
              <a:t>B2ocled 90mm USB-Powered Portable Fan with Clock, LED Light Display Time, </a:t>
            </a:r>
            <a:endParaRPr i="1"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latin typeface="Times New Roman"/>
                <a:ea typeface="Times New Roman"/>
                <a:cs typeface="Times New Roman"/>
                <a:sym typeface="Times New Roman"/>
              </a:rPr>
              <a:t>Mini Gooseneck Fan for laptop and PC-Green Light (Clock fan)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. Retrieved from the Amazon website: https://www.amazon.com/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Ghassaei, A. (n.d.). </a:t>
            </a:r>
            <a:r>
              <a:rPr i="1" lang="en" sz="1200">
                <a:latin typeface="Times New Roman"/>
                <a:ea typeface="Times New Roman"/>
                <a:cs typeface="Times New Roman"/>
                <a:sym typeface="Times New Roman"/>
              </a:rPr>
              <a:t>Persistence of Vision Wand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. Retrieved from the Instructables website: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http://www.instructables.com/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Persistence of Vision (2016). In </a:t>
            </a:r>
            <a:r>
              <a:rPr i="1" lang="en" sz="1200">
                <a:latin typeface="Times New Roman"/>
                <a:ea typeface="Times New Roman"/>
                <a:cs typeface="Times New Roman"/>
                <a:sym typeface="Times New Roman"/>
              </a:rPr>
              <a:t>Oxford English Dictionary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. Retrieved from http://www.oed.com/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8" name="Google Shape;18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10713">
            <a:off x="2768649" y="2706751"/>
            <a:ext cx="268000" cy="20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How many times did you see the words “Merry Christmas?”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194" name="Google Shape;194;p30"/>
          <p:cNvSpPr txBox="1"/>
          <p:nvPr>
            <p:ph idx="1" type="body"/>
          </p:nvPr>
        </p:nvSpPr>
        <p:spPr>
          <a:xfrm>
            <a:off x="311700" y="-126350"/>
            <a:ext cx="8520600" cy="53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0000"/>
              <a:t>17</a:t>
            </a:r>
            <a:r>
              <a:rPr lang="en" sz="600"/>
              <a:t>Happy New Year!</a:t>
            </a:r>
            <a:endParaRPr sz="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0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0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3062" y="1398975"/>
            <a:ext cx="3897866" cy="292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4719089" y="2227000"/>
            <a:ext cx="93523" cy="701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Analysis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LED fans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Programmed vs personalizable messages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B2ocled’s LED clock fan for $8.99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Ghassaei LED wand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Full Arduino board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20 LEDs</a:t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2950" y="473100"/>
            <a:ext cx="2274475" cy="227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6775" y="2681775"/>
            <a:ext cx="3000000" cy="1999978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/>
          <p:nvPr/>
        </p:nvSpPr>
        <p:spPr>
          <a:xfrm>
            <a:off x="6245675" y="2628275"/>
            <a:ext cx="13848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https://www.amazon.com/</a:t>
            </a:r>
            <a:endParaRPr sz="800"/>
          </a:p>
        </p:txBody>
      </p:sp>
      <p:sp>
        <p:nvSpPr>
          <p:cNvPr id="78" name="Google Shape;78;p15"/>
          <p:cNvSpPr txBox="1"/>
          <p:nvPr/>
        </p:nvSpPr>
        <p:spPr>
          <a:xfrm>
            <a:off x="2892950" y="4271925"/>
            <a:ext cx="3000000" cy="20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http://www.instructables.com/</a:t>
            </a:r>
            <a:endParaRPr sz="800"/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139564" y="666825"/>
            <a:ext cx="172134" cy="129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Design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Rotating design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Manual spin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Motor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Gyroscope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Bluetooth - to change message</a:t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 rotWithShape="1">
          <a:blip r:embed="rId3">
            <a:alphaModFix/>
          </a:blip>
          <a:srcRect b="9344" l="28698" r="28804" t="7001"/>
          <a:stretch/>
        </p:blipFill>
        <p:spPr>
          <a:xfrm>
            <a:off x="4966850" y="315925"/>
            <a:ext cx="3497298" cy="430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208000" cy="1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Aron’s Design</a:t>
            </a: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 rotWithShape="1">
          <a:blip r:embed="rId3">
            <a:alphaModFix/>
          </a:blip>
          <a:srcRect b="13180" l="25672" r="10146" t="18100"/>
          <a:stretch/>
        </p:blipFill>
        <p:spPr>
          <a:xfrm>
            <a:off x="2640583" y="445025"/>
            <a:ext cx="6455192" cy="4319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79173" y="4002451"/>
            <a:ext cx="1016602" cy="762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Ben’s Design</a:t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 rotWithShape="1">
          <a:blip r:embed="rId3">
            <a:alphaModFix/>
          </a:blip>
          <a:srcRect b="7120" l="12419" r="5607" t="18235"/>
          <a:stretch/>
        </p:blipFill>
        <p:spPr>
          <a:xfrm>
            <a:off x="1102175" y="1649125"/>
            <a:ext cx="5523401" cy="28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49575" y="2784300"/>
            <a:ext cx="172134" cy="129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Collin’s Design</a:t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 rotWithShape="1">
          <a:blip r:embed="rId3">
            <a:alphaModFix/>
          </a:blip>
          <a:srcRect b="17858" l="35224" r="17128" t="23818"/>
          <a:stretch/>
        </p:blipFill>
        <p:spPr>
          <a:xfrm>
            <a:off x="2379900" y="1225225"/>
            <a:ext cx="4384195" cy="3353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3750" y="2837675"/>
            <a:ext cx="172134" cy="129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Dan’s Design</a:t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 rotWithShape="1">
          <a:blip r:embed="rId3">
            <a:alphaModFix/>
          </a:blip>
          <a:srcRect b="9944" l="23045" r="20303" t="26022"/>
          <a:stretch/>
        </p:blipFill>
        <p:spPr>
          <a:xfrm>
            <a:off x="2353675" y="1338525"/>
            <a:ext cx="4662252" cy="3293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575" y="4866925"/>
            <a:ext cx="172134" cy="129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Harry’s Design</a:t>
            </a:r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3200" y="1240250"/>
            <a:ext cx="4070112" cy="271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1"/>
          <p:cNvSpPr txBox="1"/>
          <p:nvPr/>
        </p:nvSpPr>
        <p:spPr>
          <a:xfrm>
            <a:off x="7602950" y="3885825"/>
            <a:ext cx="1901400" cy="2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http://ryan-rushing.com/</a:t>
            </a:r>
            <a:endParaRPr sz="800"/>
          </a:p>
        </p:txBody>
      </p:sp>
      <p:pic>
        <p:nvPicPr>
          <p:cNvPr id="123" name="Google Shape;12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671200" y="1162525"/>
            <a:ext cx="3165225" cy="3165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1"/>
          <p:cNvSpPr txBox="1"/>
          <p:nvPr/>
        </p:nvSpPr>
        <p:spPr>
          <a:xfrm>
            <a:off x="1059775" y="4140225"/>
            <a:ext cx="26283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http://ii.wbshop.com/</a:t>
            </a:r>
            <a:endParaRPr sz="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